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65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8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fr-FR" sz="6000" b="0" strike="noStrike" spc="-1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lang="fr-FR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F1E1F58D-53A2-4EC9-AC37-0AB7FB48AC54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28/01/2019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939B94F-485A-464A-99D1-EAAE2B31BA44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Modifier les styles du texte du masque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Deuxième niveau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Troisième niveau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Quatrième niveau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Cinquième niveau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A28690BA-5DBA-45B6-960E-55C3D67B1D71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28/01/2019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A4BF6090-912A-4817-95FA-DF8BDC943ADC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ransition spd="slow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 flipH="1" flipV="1">
            <a:off x="0" y="6293880"/>
            <a:ext cx="12191760" cy="653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CustomShape 2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ustomShape 3"/>
          <p:cNvSpPr/>
          <p:nvPr/>
        </p:nvSpPr>
        <p:spPr>
          <a:xfrm>
            <a:off x="2075040" y="6396480"/>
            <a:ext cx="80413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fr-FR" sz="2400" b="0" strike="noStrike" spc="-1">
                <a:solidFill>
                  <a:srgbClr val="000000"/>
                </a:solidFill>
                <a:latin typeface="Baskerville"/>
                <a:ea typeface="Baskerville"/>
              </a:rPr>
              <a:t>Anki Sami – Rodriguez Benjamin – Simajchel Yann</a:t>
            </a:r>
            <a:endParaRPr lang="fr-FR" sz="2400" b="0" strike="noStrike" spc="-1">
              <a:latin typeface="Arial"/>
            </a:endParaRPr>
          </a:p>
        </p:txBody>
      </p:sp>
      <p:pic>
        <p:nvPicPr>
          <p:cNvPr id="85" name="Image 12"/>
          <p:cNvPicPr/>
          <p:nvPr/>
        </p:nvPicPr>
        <p:blipFill>
          <a:blip r:embed="rId2"/>
          <a:stretch/>
        </p:blipFill>
        <p:spPr>
          <a:xfrm>
            <a:off x="4208040" y="91080"/>
            <a:ext cx="3775680" cy="969120"/>
          </a:xfrm>
          <a:prstGeom prst="rect">
            <a:avLst/>
          </a:prstGeom>
          <a:ln>
            <a:noFill/>
          </a:ln>
        </p:spPr>
      </p:pic>
      <p:pic>
        <p:nvPicPr>
          <p:cNvPr id="86" name="Image 1"/>
          <p:cNvPicPr/>
          <p:nvPr/>
        </p:nvPicPr>
        <p:blipFill>
          <a:blip r:embed="rId3"/>
          <a:stretch/>
        </p:blipFill>
        <p:spPr>
          <a:xfrm>
            <a:off x="1497623" y="1707120"/>
            <a:ext cx="9196753" cy="4586760"/>
          </a:xfrm>
          <a:prstGeom prst="rect">
            <a:avLst/>
          </a:prstGeom>
          <a:ln>
            <a:noFill/>
          </a:ln>
        </p:spPr>
      </p:pic>
      <p:sp>
        <p:nvSpPr>
          <p:cNvPr id="87" name="TextShape 4"/>
          <p:cNvSpPr txBox="1"/>
          <p:nvPr/>
        </p:nvSpPr>
        <p:spPr>
          <a:xfrm>
            <a:off x="3312000" y="1102680"/>
            <a:ext cx="5544000" cy="553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fr-FR" sz="1800" b="1" strike="noStrike" spc="-1">
                <a:latin typeface="Arial"/>
              </a:rPr>
              <a:t>Site d’apprentissage par flashcards</a:t>
            </a:r>
          </a:p>
        </p:txBody>
      </p:sp>
      <p:pic>
        <p:nvPicPr>
          <p:cNvPr id="88" name="Image 87"/>
          <p:cNvPicPr/>
          <p:nvPr/>
        </p:nvPicPr>
        <p:blipFill>
          <a:blip r:embed="rId4"/>
          <a:stretch/>
        </p:blipFill>
        <p:spPr>
          <a:xfrm>
            <a:off x="10384200" y="51120"/>
            <a:ext cx="1797840" cy="1604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 flipH="1" flipV="1">
            <a:off x="0" y="6192000"/>
            <a:ext cx="12191760" cy="7545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2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3"/>
          <p:cNvSpPr/>
          <p:nvPr/>
        </p:nvSpPr>
        <p:spPr>
          <a:xfrm>
            <a:off x="1626840" y="182520"/>
            <a:ext cx="8938080" cy="132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fr-FR" sz="4400" b="1" strike="noStrike" spc="-1" dirty="0">
                <a:solidFill>
                  <a:srgbClr val="000000"/>
                </a:solidFill>
                <a:latin typeface="Calibri Light"/>
              </a:rPr>
              <a:t>Evolutions possibles</a:t>
            </a:r>
            <a:endParaRPr lang="fr-FR" sz="4400" b="0" strike="noStrike" spc="-1" dirty="0">
              <a:latin typeface="Arial"/>
            </a:endParaRPr>
          </a:p>
        </p:txBody>
      </p:sp>
      <p:sp>
        <p:nvSpPr>
          <p:cNvPr id="130" name="TextShape 4"/>
          <p:cNvSpPr txBox="1"/>
          <p:nvPr/>
        </p:nvSpPr>
        <p:spPr>
          <a:xfrm>
            <a:off x="838260" y="1724400"/>
            <a:ext cx="10515240" cy="44676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457200" indent="-457200">
              <a:lnSpc>
                <a:spcPct val="90000"/>
              </a:lnSpc>
              <a:spcBef>
                <a:spcPts val="1001"/>
              </a:spcBef>
              <a:buFont typeface="Wingdings" panose="05000000000000000000" pitchFamily="2" charset="2"/>
              <a:buChar char="q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Mobile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fr-FR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1" name="Image 2"/>
          <p:cNvPicPr/>
          <p:nvPr/>
        </p:nvPicPr>
        <p:blipFill>
          <a:blip r:embed="rId2"/>
          <a:stretch/>
        </p:blipFill>
        <p:spPr>
          <a:xfrm>
            <a:off x="10162800" y="6294600"/>
            <a:ext cx="1938240" cy="497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 flipH="1" flipV="1">
            <a:off x="0" y="6119640"/>
            <a:ext cx="12191760" cy="82764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CustomShape 2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TextShape 3"/>
          <p:cNvSpPr txBox="1"/>
          <p:nvPr/>
        </p:nvSpPr>
        <p:spPr>
          <a:xfrm>
            <a:off x="838080" y="1724400"/>
            <a:ext cx="10515240" cy="43952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571860" indent="-5715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fr-FR" sz="4400" spc="-1" dirty="0">
                <a:solidFill>
                  <a:srgbClr val="000000"/>
                </a:solidFill>
                <a:latin typeface="Calibri"/>
              </a:rPr>
              <a:t>Concept des flashcards</a:t>
            </a:r>
            <a:endParaRPr lang="fr-FR" sz="4400" b="0" strike="noStrike" spc="-1" dirty="0">
              <a:solidFill>
                <a:srgbClr val="000000"/>
              </a:solidFill>
              <a:latin typeface="Calibri"/>
            </a:endParaRPr>
          </a:p>
          <a:p>
            <a:pPr marL="571860" indent="-5715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fr-FR" sz="4400" b="0" strike="noStrike" spc="-1" dirty="0">
                <a:solidFill>
                  <a:srgbClr val="000000"/>
                </a:solidFill>
                <a:latin typeface="Calibri"/>
              </a:rPr>
              <a:t>Objectifs du projet</a:t>
            </a:r>
          </a:p>
          <a:p>
            <a:pPr marL="571860" indent="-5715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fr-FR" sz="4400" b="0" strike="noStrike" spc="-1" dirty="0">
                <a:solidFill>
                  <a:srgbClr val="000000"/>
                </a:solidFill>
                <a:latin typeface="Calibri"/>
              </a:rPr>
              <a:t>Arborescence</a:t>
            </a:r>
          </a:p>
          <a:p>
            <a:pPr marL="571860" indent="-5715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fr-FR" sz="4400" b="0" strike="noStrike" spc="-1" dirty="0">
                <a:solidFill>
                  <a:srgbClr val="000000"/>
                </a:solidFill>
                <a:latin typeface="Calibri"/>
              </a:rPr>
              <a:t>MCD (Modèle conceptuel de données)</a:t>
            </a:r>
          </a:p>
          <a:p>
            <a:pPr marL="571860" indent="-5715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fr-FR" sz="4400" b="0" strike="noStrike" spc="-1" dirty="0">
                <a:solidFill>
                  <a:srgbClr val="000000"/>
                </a:solidFill>
                <a:latin typeface="Calibri"/>
              </a:rPr>
              <a:t>Objectifs fixés </a:t>
            </a:r>
            <a:r>
              <a:rPr lang="fr-FR" sz="4400" spc="-1" dirty="0">
                <a:solidFill>
                  <a:srgbClr val="000000"/>
                </a:solidFill>
                <a:latin typeface="Calibri"/>
              </a:rPr>
              <a:t>pour la recette</a:t>
            </a:r>
            <a:endParaRPr lang="fr-FR" sz="4400" b="0" strike="noStrike" spc="-1" dirty="0">
              <a:solidFill>
                <a:srgbClr val="000000"/>
              </a:solidFill>
              <a:latin typeface="Calibri"/>
            </a:endParaRPr>
          </a:p>
          <a:p>
            <a:pPr marL="571860" indent="-5715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fr-FR" sz="4400" b="0" strike="noStrike" spc="-1" dirty="0">
                <a:solidFill>
                  <a:srgbClr val="000000"/>
                </a:solidFill>
                <a:latin typeface="Calibri"/>
              </a:rPr>
              <a:t>Démonstration du site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fr-FR" sz="4400" b="0" strike="noStrike" spc="-1" dirty="0">
              <a:solidFill>
                <a:srgbClr val="000000"/>
              </a:solidFill>
              <a:latin typeface="Calibri"/>
            </a:endParaRPr>
          </a:p>
          <a:p>
            <a:pPr marL="571500" indent="-571500">
              <a:lnSpc>
                <a:spcPct val="90000"/>
              </a:lnSpc>
              <a:spcBef>
                <a:spcPts val="1001"/>
              </a:spcBef>
              <a:buFont typeface="Wingdings" panose="05000000000000000000" pitchFamily="2" charset="2"/>
              <a:buChar char="q"/>
            </a:pPr>
            <a:endParaRPr lang="fr-FR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TextShape 4"/>
          <p:cNvSpPr txBox="1"/>
          <p:nvPr/>
        </p:nvSpPr>
        <p:spPr>
          <a:xfrm>
            <a:off x="2689920" y="182520"/>
            <a:ext cx="681156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fr-FR" sz="4400" b="1" strike="noStrike" spc="-1">
                <a:solidFill>
                  <a:srgbClr val="000000"/>
                </a:solidFill>
                <a:latin typeface="Calibri Light"/>
              </a:rPr>
              <a:t>Contexte de la présentation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3" name="Image 12"/>
          <p:cNvPicPr/>
          <p:nvPr/>
        </p:nvPicPr>
        <p:blipFill>
          <a:blip r:embed="rId2"/>
          <a:stretch/>
        </p:blipFill>
        <p:spPr>
          <a:xfrm>
            <a:off x="10153800" y="6291720"/>
            <a:ext cx="1938240" cy="497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 flipH="1" flipV="1">
            <a:off x="0" y="6119640"/>
            <a:ext cx="12191760" cy="82764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CustomShape 2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TextShape 4"/>
          <p:cNvSpPr txBox="1"/>
          <p:nvPr/>
        </p:nvSpPr>
        <p:spPr>
          <a:xfrm>
            <a:off x="2689920" y="182520"/>
            <a:ext cx="681156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fr-FR" sz="4400" b="1" strike="noStrike" spc="-1">
                <a:solidFill>
                  <a:srgbClr val="000000"/>
                </a:solidFill>
                <a:latin typeface="Calibri Light"/>
              </a:rPr>
              <a:t>Contexte de la présentation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3" name="Image 12"/>
          <p:cNvPicPr/>
          <p:nvPr/>
        </p:nvPicPr>
        <p:blipFill>
          <a:blip r:embed="rId2"/>
          <a:stretch/>
        </p:blipFill>
        <p:spPr>
          <a:xfrm>
            <a:off x="10153800" y="6291720"/>
            <a:ext cx="1938240" cy="497520"/>
          </a:xfrm>
          <a:prstGeom prst="rect">
            <a:avLst/>
          </a:prstGeom>
          <a:ln>
            <a:noFill/>
          </a:ln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AD03A0D-A1A5-4695-9FFC-6757658FC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378" y="2460713"/>
            <a:ext cx="8504644" cy="267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47935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H="1" flipV="1">
            <a:off x="0" y="6047640"/>
            <a:ext cx="12191760" cy="900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CustomShape 2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" name="CustomShape 3"/>
          <p:cNvSpPr/>
          <p:nvPr/>
        </p:nvSpPr>
        <p:spPr>
          <a:xfrm>
            <a:off x="2689920" y="182520"/>
            <a:ext cx="6811560" cy="132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fr-FR" sz="4400" b="1" strike="noStrike" spc="-1">
                <a:solidFill>
                  <a:srgbClr val="000000"/>
                </a:solidFill>
                <a:latin typeface="Calibri Light"/>
              </a:rPr>
              <a:t>Objectifs du projet</a:t>
            </a:r>
            <a:endParaRPr lang="fr-FR" sz="4400" b="0" strike="noStrike" spc="-1">
              <a:latin typeface="Arial"/>
            </a:endParaRPr>
          </a:p>
        </p:txBody>
      </p:sp>
      <p:sp>
        <p:nvSpPr>
          <p:cNvPr id="97" name="TextShape 4"/>
          <p:cNvSpPr txBox="1"/>
          <p:nvPr/>
        </p:nvSpPr>
        <p:spPr>
          <a:xfrm>
            <a:off x="0" y="1724400"/>
            <a:ext cx="12115800" cy="4323240"/>
          </a:xfrm>
          <a:prstGeom prst="rect">
            <a:avLst/>
          </a:prstGeom>
          <a:noFill/>
          <a:ln>
            <a:noFill/>
          </a:ln>
        </p:spPr>
        <p:txBody>
          <a:bodyPr>
            <a:normAutofit lnSpcReduction="10000"/>
          </a:bodyPr>
          <a:lstStyle/>
          <a:p>
            <a:pPr marL="45756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Site d’apprentissage par flashcards</a:t>
            </a:r>
          </a:p>
          <a:p>
            <a:pPr marL="45756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fr-FR" sz="2800" spc="-1" dirty="0">
                <a:solidFill>
                  <a:srgbClr val="000000"/>
                </a:solidFill>
                <a:latin typeface="Calibri"/>
              </a:rPr>
              <a:t>Une nouvelle façon d’apprendre</a:t>
            </a:r>
            <a:endParaRPr lang="fr-F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45756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Wingdings" panose="05000000000000000000" pitchFamily="2" charset="2"/>
              <a:buChar char="q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4 Grandes parties:</a:t>
            </a:r>
          </a:p>
          <a:p>
            <a:pPr marL="914400" lvl="1" indent="-457200">
              <a:spcBef>
                <a:spcPts val="1001"/>
              </a:spcBef>
              <a:buFont typeface="Wingdings" panose="05000000000000000000" pitchFamily="2" charset="2"/>
              <a:buChar char="q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1. Un utilisateur peut apprendre grâce aux flashcards. </a:t>
            </a:r>
          </a:p>
          <a:p>
            <a:pPr marL="914400" lvl="1" indent="-457200">
              <a:spcBef>
                <a:spcPts val="1001"/>
              </a:spcBef>
              <a:buFont typeface="Wingdings" panose="05000000000000000000" pitchFamily="2" charset="2"/>
              <a:buChar char="q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2. Un utilisateur peut aller sur le forum et échanger avec les autres utilisateurs</a:t>
            </a:r>
          </a:p>
          <a:p>
            <a:pPr marL="914400" lvl="1" indent="-457200">
              <a:spcBef>
                <a:spcPts val="1001"/>
              </a:spcBef>
              <a:buFont typeface="Wingdings" panose="05000000000000000000" pitchFamily="2" charset="2"/>
              <a:buChar char="q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3. Un utilisateur peut aller sur son profil et modifier ses infos personnelles</a:t>
            </a:r>
          </a:p>
          <a:p>
            <a:pPr marL="914400" lvl="1" indent="-457200">
              <a:spcBef>
                <a:spcPts val="1001"/>
              </a:spcBef>
              <a:buFont typeface="Wingdings" panose="05000000000000000000" pitchFamily="2" charset="2"/>
              <a:buChar char="q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4. Un utilisateur peut aller sur le « </a:t>
            </a:r>
            <a:r>
              <a:rPr lang="fr-FR" sz="2800" b="0" strike="noStrike" spc="-1" dirty="0" err="1">
                <a:solidFill>
                  <a:srgbClr val="000000"/>
                </a:solidFill>
                <a:latin typeface="Calibri"/>
              </a:rPr>
              <a:t>Cardstore</a:t>
            </a: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 » et apprendre avec de nouveaux decks et partager les siens</a:t>
            </a:r>
          </a:p>
        </p:txBody>
      </p:sp>
      <p:pic>
        <p:nvPicPr>
          <p:cNvPr id="98" name="Image 11"/>
          <p:cNvPicPr/>
          <p:nvPr/>
        </p:nvPicPr>
        <p:blipFill>
          <a:blip r:embed="rId2"/>
          <a:stretch/>
        </p:blipFill>
        <p:spPr>
          <a:xfrm>
            <a:off x="10107720" y="6285960"/>
            <a:ext cx="1938240" cy="497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2"/>
          <p:cNvSpPr/>
          <p:nvPr/>
        </p:nvSpPr>
        <p:spPr>
          <a:xfrm>
            <a:off x="1626840" y="182520"/>
            <a:ext cx="8938080" cy="132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fr-FR" sz="4400" b="1" strike="noStrike" spc="-1">
                <a:solidFill>
                  <a:srgbClr val="000000"/>
                </a:solidFill>
                <a:latin typeface="Calibri Light"/>
              </a:rPr>
              <a:t>Arborescence</a:t>
            </a:r>
            <a:endParaRPr lang="fr-FR" sz="4400" b="0" strike="noStrike" spc="-1">
              <a:latin typeface="Arial"/>
            </a:endParaRPr>
          </a:p>
        </p:txBody>
      </p:sp>
      <p:sp>
        <p:nvSpPr>
          <p:cNvPr id="102" name="CustomShape 3"/>
          <p:cNvSpPr/>
          <p:nvPr/>
        </p:nvSpPr>
        <p:spPr>
          <a:xfrm flipH="1" flipV="1">
            <a:off x="0" y="6048000"/>
            <a:ext cx="12191760" cy="900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3" name="Image 11"/>
          <p:cNvPicPr/>
          <p:nvPr/>
        </p:nvPicPr>
        <p:blipFill>
          <a:blip r:embed="rId2"/>
          <a:stretch/>
        </p:blipFill>
        <p:spPr>
          <a:xfrm>
            <a:off x="10064880" y="6201720"/>
            <a:ext cx="1938240" cy="497520"/>
          </a:xfrm>
          <a:prstGeom prst="rect">
            <a:avLst/>
          </a:prstGeom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136E150-8208-4C3A-8438-01EB4D3003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94"/>
          <a:stretch/>
        </p:blipFill>
        <p:spPr>
          <a:xfrm>
            <a:off x="2920633" y="1724400"/>
            <a:ext cx="6350734" cy="432360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3"/>
          <p:cNvSpPr/>
          <p:nvPr/>
        </p:nvSpPr>
        <p:spPr>
          <a:xfrm flipH="1" flipV="1">
            <a:off x="360" y="5957280"/>
            <a:ext cx="12191760" cy="90036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1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2"/>
          <p:cNvSpPr/>
          <p:nvPr/>
        </p:nvSpPr>
        <p:spPr>
          <a:xfrm>
            <a:off x="1626840" y="182520"/>
            <a:ext cx="8938080" cy="132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fr-FR" sz="4400" b="1" strike="noStrike" spc="-1">
                <a:solidFill>
                  <a:srgbClr val="000000"/>
                </a:solidFill>
                <a:latin typeface="Calibri Light"/>
              </a:rPr>
              <a:t>MCD (Modèle conceptuel de données)</a:t>
            </a:r>
            <a:endParaRPr lang="fr-FR" sz="4400" b="0" strike="noStrike" spc="-1">
              <a:latin typeface="Arial"/>
            </a:endParaRPr>
          </a:p>
        </p:txBody>
      </p:sp>
      <p:pic>
        <p:nvPicPr>
          <p:cNvPr id="108" name="Image 11"/>
          <p:cNvPicPr/>
          <p:nvPr/>
        </p:nvPicPr>
        <p:blipFill>
          <a:blip r:embed="rId2"/>
          <a:stretch/>
        </p:blipFill>
        <p:spPr>
          <a:xfrm>
            <a:off x="10157760" y="6198480"/>
            <a:ext cx="1938240" cy="497520"/>
          </a:xfrm>
          <a:prstGeom prst="rect">
            <a:avLst/>
          </a:prstGeom>
          <a:ln>
            <a:noFill/>
          </a:ln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ECBF500-4D86-4013-9F7D-666F4DFF05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391" y="1174271"/>
            <a:ext cx="9278529" cy="5683369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 flipH="1" flipV="1">
            <a:off x="0" y="6047640"/>
            <a:ext cx="12191760" cy="89964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2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CustomShape 3"/>
          <p:cNvSpPr/>
          <p:nvPr/>
        </p:nvSpPr>
        <p:spPr>
          <a:xfrm>
            <a:off x="1626840" y="182520"/>
            <a:ext cx="8938080" cy="132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fr-FR" sz="4400" b="1" strike="noStrike" spc="-1" dirty="0">
                <a:solidFill>
                  <a:srgbClr val="000000"/>
                </a:solidFill>
                <a:latin typeface="Calibri Light"/>
              </a:rPr>
              <a:t>Objectifs fixés</a:t>
            </a:r>
            <a:endParaRPr lang="fr-FR" sz="4400" b="0" strike="noStrike" spc="-1" dirty="0">
              <a:latin typeface="Arial"/>
            </a:endParaRPr>
          </a:p>
        </p:txBody>
      </p:sp>
      <p:pic>
        <p:nvPicPr>
          <p:cNvPr id="112" name="Image 11"/>
          <p:cNvPicPr/>
          <p:nvPr/>
        </p:nvPicPr>
        <p:blipFill>
          <a:blip r:embed="rId2"/>
          <a:stretch/>
        </p:blipFill>
        <p:spPr>
          <a:xfrm>
            <a:off x="10064880" y="6201720"/>
            <a:ext cx="1938240" cy="497520"/>
          </a:xfrm>
          <a:prstGeom prst="rect">
            <a:avLst/>
          </a:prstGeom>
          <a:ln>
            <a:noFill/>
          </a:ln>
        </p:spPr>
      </p:pic>
      <p:sp>
        <p:nvSpPr>
          <p:cNvPr id="113" name="TextShape 4"/>
          <p:cNvSpPr txBox="1"/>
          <p:nvPr/>
        </p:nvSpPr>
        <p:spPr>
          <a:xfrm>
            <a:off x="2160000" y="1724400"/>
            <a:ext cx="8568000" cy="43232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685800" indent="-685800">
              <a:buClr>
                <a:srgbClr val="000000"/>
              </a:buClr>
              <a:buSzPct val="45000"/>
              <a:buFont typeface="Wingdings" panose="05000000000000000000" pitchFamily="2" charset="2"/>
              <a:buChar char="q"/>
            </a:pPr>
            <a:r>
              <a:rPr lang="fr-FR" sz="4800" b="0" strike="noStrike" spc="-1" dirty="0">
                <a:latin typeface="Arial"/>
              </a:rPr>
              <a:t>I. Inscription</a:t>
            </a:r>
          </a:p>
          <a:p>
            <a:pPr marL="685800" indent="-685800">
              <a:buClr>
                <a:srgbClr val="000000"/>
              </a:buClr>
              <a:buSzPct val="45000"/>
              <a:buFont typeface="Wingdings" panose="05000000000000000000" pitchFamily="2" charset="2"/>
              <a:buChar char="q"/>
            </a:pPr>
            <a:r>
              <a:rPr lang="fr-FR" sz="4800" b="0" strike="noStrike" spc="-1" dirty="0">
                <a:latin typeface="Arial"/>
              </a:rPr>
              <a:t>II. Profil</a:t>
            </a:r>
          </a:p>
          <a:p>
            <a:pPr marL="685800" indent="-685800">
              <a:buClr>
                <a:srgbClr val="000000"/>
              </a:buClr>
              <a:buSzPct val="45000"/>
              <a:buFont typeface="Wingdings" panose="05000000000000000000" pitchFamily="2" charset="2"/>
              <a:buChar char="q"/>
            </a:pPr>
            <a:r>
              <a:rPr lang="fr-FR" sz="4800" b="0" strike="noStrike" spc="-1" dirty="0">
                <a:latin typeface="Arial"/>
              </a:rPr>
              <a:t>III. Inventaire de deck</a:t>
            </a:r>
          </a:p>
          <a:p>
            <a:pPr marL="685800" indent="-685800">
              <a:buClr>
                <a:srgbClr val="000000"/>
              </a:buClr>
              <a:buSzPct val="45000"/>
              <a:buFont typeface="Wingdings" panose="05000000000000000000" pitchFamily="2" charset="2"/>
              <a:buChar char="q"/>
            </a:pPr>
            <a:r>
              <a:rPr lang="fr-FR" sz="4800" b="0" strike="noStrike" spc="-1" dirty="0">
                <a:latin typeface="Arial"/>
              </a:rPr>
              <a:t>IV. Forum</a:t>
            </a:r>
          </a:p>
          <a:p>
            <a:pPr marL="685800" indent="-685800">
              <a:buClr>
                <a:srgbClr val="000000"/>
              </a:buClr>
              <a:buSzPct val="45000"/>
              <a:buFont typeface="Wingdings" panose="05000000000000000000" pitchFamily="2" charset="2"/>
              <a:buChar char="q"/>
            </a:pPr>
            <a:r>
              <a:rPr lang="fr-FR" sz="4800" spc="-1" dirty="0">
                <a:latin typeface="Arial"/>
              </a:rPr>
              <a:t>V. </a:t>
            </a:r>
            <a:r>
              <a:rPr lang="fr-FR" sz="4800" spc="-1" dirty="0" err="1">
                <a:latin typeface="Arial"/>
              </a:rPr>
              <a:t>Cards</a:t>
            </a:r>
            <a:r>
              <a:rPr lang="fr-FR" sz="4800" spc="-1" dirty="0">
                <a:latin typeface="Arial"/>
              </a:rPr>
              <a:t> Store</a:t>
            </a:r>
            <a:endParaRPr lang="fr-FR" sz="4800" b="0" strike="noStrike" spc="-1" dirty="0">
              <a:latin typeface="Arial"/>
            </a:endParaRPr>
          </a:p>
          <a:p>
            <a:pPr marL="685800" indent="-685800">
              <a:buClr>
                <a:srgbClr val="000000"/>
              </a:buClr>
              <a:buSzPct val="45000"/>
              <a:buFont typeface="Wingdings" panose="05000000000000000000" pitchFamily="2" charset="2"/>
              <a:buChar char="q"/>
            </a:pPr>
            <a:r>
              <a:rPr lang="fr-FR" sz="4800" b="0" strike="noStrike" spc="-1" dirty="0">
                <a:latin typeface="Arial"/>
              </a:rPr>
              <a:t>Algorithme de jeu</a:t>
            </a:r>
          </a:p>
        </p:txBody>
      </p: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 flipH="1" flipV="1">
            <a:off x="0" y="6047640"/>
            <a:ext cx="12191760" cy="89964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2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6" name="Image 11"/>
          <p:cNvPicPr/>
          <p:nvPr/>
        </p:nvPicPr>
        <p:blipFill>
          <a:blip r:embed="rId2"/>
          <a:stretch/>
        </p:blipFill>
        <p:spPr>
          <a:xfrm>
            <a:off x="10064880" y="6201720"/>
            <a:ext cx="1938240" cy="497520"/>
          </a:xfrm>
          <a:prstGeom prst="rect">
            <a:avLst/>
          </a:prstGeom>
          <a:ln>
            <a:noFill/>
          </a:ln>
        </p:spPr>
      </p:pic>
      <p:sp>
        <p:nvSpPr>
          <p:cNvPr id="14" name="CustomShape 3">
            <a:extLst>
              <a:ext uri="{FF2B5EF4-FFF2-40B4-BE49-F238E27FC236}">
                <a16:creationId xmlns:a16="http://schemas.microsoft.com/office/drawing/2014/main" id="{A018A6DB-178A-4F0E-879F-A32CD8FF989E}"/>
              </a:ext>
            </a:extLst>
          </p:cNvPr>
          <p:cNvSpPr/>
          <p:nvPr/>
        </p:nvSpPr>
        <p:spPr>
          <a:xfrm>
            <a:off x="1626840" y="182520"/>
            <a:ext cx="8938080" cy="132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fr-FR" sz="4400" b="1" spc="-1" dirty="0">
                <a:solidFill>
                  <a:srgbClr val="000000"/>
                </a:solidFill>
                <a:latin typeface="Calibri Light"/>
              </a:rPr>
              <a:t>Présentation du Trello</a:t>
            </a:r>
            <a:endParaRPr lang="fr-FR" sz="4400" b="0" strike="noStrike" spc="-1" dirty="0">
              <a:latin typeface="Arial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EA84930B-AEFC-44FC-9882-FB23B0E14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992" y="1724392"/>
            <a:ext cx="7685775" cy="4323248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 flipH="1" flipV="1">
            <a:off x="0" y="5634360"/>
            <a:ext cx="12191760" cy="13129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2"/>
          <p:cNvSpPr/>
          <p:nvPr/>
        </p:nvSpPr>
        <p:spPr>
          <a:xfrm flipH="1" flipV="1">
            <a:off x="0" y="0"/>
            <a:ext cx="12191760" cy="1724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3"/>
          <p:cNvSpPr/>
          <p:nvPr/>
        </p:nvSpPr>
        <p:spPr>
          <a:xfrm>
            <a:off x="1626840" y="182520"/>
            <a:ext cx="8938080" cy="132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fr-FR" sz="4400" b="1" strike="noStrike" spc="-1" dirty="0">
                <a:solidFill>
                  <a:srgbClr val="000000"/>
                </a:solidFill>
                <a:latin typeface="Calibri Light"/>
              </a:rPr>
              <a:t>Démonstration du site</a:t>
            </a:r>
            <a:endParaRPr lang="fr-FR" sz="4400" b="0" strike="noStrike" spc="-1" dirty="0">
              <a:latin typeface="Arial"/>
            </a:endParaRPr>
          </a:p>
        </p:txBody>
      </p:sp>
      <p:pic>
        <p:nvPicPr>
          <p:cNvPr id="126" name="Image 11"/>
          <p:cNvPicPr/>
          <p:nvPr/>
        </p:nvPicPr>
        <p:blipFill>
          <a:blip r:embed="rId2"/>
          <a:stretch/>
        </p:blipFill>
        <p:spPr>
          <a:xfrm>
            <a:off x="9976320" y="6177600"/>
            <a:ext cx="1938240" cy="497520"/>
          </a:xfrm>
          <a:prstGeom prst="rect">
            <a:avLst/>
          </a:prstGeom>
          <a:ln>
            <a:noFill/>
          </a:ln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C9274AC7-D411-455C-9681-1B9A86ADC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0480" y="1724400"/>
            <a:ext cx="6951040" cy="3909960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3072</TotalTime>
  <Words>145</Words>
  <Application>Microsoft Office PowerPoint</Application>
  <PresentationFormat>Grand écran</PresentationFormat>
  <Paragraphs>31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10</vt:i4>
      </vt:variant>
    </vt:vector>
  </HeadingPairs>
  <TitlesOfParts>
    <vt:vector size="20" baseType="lpstr">
      <vt:lpstr>Arial</vt:lpstr>
      <vt:lpstr>Baskerville</vt:lpstr>
      <vt:lpstr>Calibri</vt:lpstr>
      <vt:lpstr>Calibri Light</vt:lpstr>
      <vt:lpstr>DejaVu Sans</vt:lpstr>
      <vt:lpstr>Symbol</vt:lpstr>
      <vt:lpstr>Times New Roman</vt:lpstr>
      <vt:lpstr>Wingdings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KERRAD Ryan</dc:creator>
  <dc:description/>
  <cp:lastModifiedBy>RODRIGUEZ Benjamin</cp:lastModifiedBy>
  <cp:revision>30</cp:revision>
  <dcterms:created xsi:type="dcterms:W3CDTF">2018-11-26T08:16:18Z</dcterms:created>
  <dcterms:modified xsi:type="dcterms:W3CDTF">2019-01-28T12:14:37Z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